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4"/>
  </p:notesMasterIdLst>
  <p:sldIdLst>
    <p:sldId id="257" r:id="rId4"/>
    <p:sldId id="258" r:id="rId5"/>
    <p:sldId id="259" r:id="rId6"/>
    <p:sldId id="263" r:id="rId7"/>
    <p:sldId id="264" r:id="rId8"/>
    <p:sldId id="261" r:id="rId9"/>
    <p:sldId id="266" r:id="rId10"/>
    <p:sldId id="267" r:id="rId11"/>
    <p:sldId id="268" r:id="rId12"/>
    <p:sldId id="269" r:id="rId13"/>
  </p:sldIdLst>
  <p:sldSz cx="9144000" cy="5143500" type="screen16x9"/>
  <p:notesSz cx="6858000" cy="9144000"/>
  <p:embeddedFontLst>
    <p:embeddedFont>
      <p:font typeface="Roboto Black" panose="020B0604020202020204" charset="0"/>
      <p:bold r:id="rId15"/>
      <p:boldItalic r:id="rId16"/>
    </p:embeddedFont>
    <p:embeddedFont>
      <p:font typeface="Roboto Thin" panose="020B0604020202020204" charset="0"/>
      <p:regular r:id="rId17"/>
      <p:bold r:id="rId18"/>
      <p:italic r:id="rId19"/>
      <p:boldItalic r:id="rId20"/>
    </p:embeddedFont>
    <p:embeddedFont>
      <p:font typeface="Dosis" panose="020B0604020202020204" charset="0"/>
      <p:regular r:id="rId21"/>
      <p:bold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9"/>
  </p:normalViewPr>
  <p:slideViewPr>
    <p:cSldViewPr snapToGrid="0">
      <p:cViewPr varScale="1">
        <p:scale>
          <a:sx n="204" d="100"/>
          <a:sy n="204" d="100"/>
        </p:scale>
        <p:origin x="564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633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722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657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42609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30584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0249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Calculating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Churn Rates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Anna Minayeva</a:t>
            </a:r>
            <a:endParaRPr lang="en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April 28</a:t>
            </a:r>
            <a:r>
              <a:rPr lang="en" sz="2800" baseline="300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th</a:t>
            </a: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, 2022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2.5 Calculating</a:t>
            </a:r>
            <a:r>
              <a:rPr kumimoji="0" lang="en" sz="2400" b="1" i="0" u="none" strike="noStrike" kern="0" cap="none" spc="0" normalizeH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kumimoji="0" lang="en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charn rates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95269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83789" y="1242646"/>
            <a:ext cx="3870900" cy="140207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B0604020202020204" charset="0"/>
                <a:ea typeface="Roboto" panose="020B0604020202020204" charset="0"/>
                <a:cs typeface="Arial"/>
                <a:sym typeface="Arial"/>
              </a:rPr>
              <a:t>…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SELECT month, </a:t>
            </a:r>
            <a:endParaRPr lang="en-US" sz="900" dirty="0" smtClean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 smtClean="0">
                <a:latin typeface="Roboto" panose="020B0604020202020204" charset="0"/>
                <a:ea typeface="Roboto" panose="020B0604020202020204" charset="0"/>
              </a:rPr>
              <a:t>     ROUND(1.0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* sum_canceled_87 / sum_active_87, 2) AS churn_rate_87, </a:t>
            </a:r>
            <a:endParaRPr lang="en-US" sz="900" dirty="0" smtClean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 smtClean="0">
                <a:latin typeface="Roboto" panose="020B0604020202020204" charset="0"/>
                <a:ea typeface="Roboto" panose="020B0604020202020204" charset="0"/>
              </a:rPr>
              <a:t>     ROUND(1.0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* sum_canceled_30 / sum_active_30, 2) AS churn_rate_30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FROM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status_aggregate</a:t>
            </a:r>
            <a:endParaRPr lang="en-US" sz="900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GROUP BY month;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64200" y="1242646"/>
            <a:ext cx="4920900" cy="140207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 smtClean="0"/>
              <a:t>By calculating </a:t>
            </a:r>
            <a:r>
              <a:rPr lang="en-US" sz="1000" dirty="0"/>
              <a:t>the churn rates for the two segments over the three month </a:t>
            </a:r>
            <a:r>
              <a:rPr lang="en-US" sz="1000" dirty="0" smtClean="0"/>
              <a:t>period, we can see that segment ’30’ has much lower churn rates. </a:t>
            </a:r>
          </a:p>
          <a:p>
            <a:endParaRPr lang="en-US" sz="1000" dirty="0" smtClean="0"/>
          </a:p>
          <a:p>
            <a:r>
              <a:rPr lang="en-US" sz="1000" dirty="0" smtClean="0"/>
              <a:t>That means, that less people are unsubscribing from </a:t>
            </a:r>
            <a:r>
              <a:rPr lang="en-US" sz="1000" dirty="0" err="1" smtClean="0"/>
              <a:t>Codeflix</a:t>
            </a:r>
            <a:r>
              <a:rPr lang="en-US" sz="1000" dirty="0" smtClean="0"/>
              <a:t> services in the status 30. In March 2017 it was 11% of customers, who unsubscribed. </a:t>
            </a:r>
          </a:p>
          <a:p>
            <a:endParaRPr lang="en-US" sz="1000" dirty="0" smtClean="0"/>
          </a:p>
          <a:p>
            <a:r>
              <a:rPr lang="en-US" sz="1000" dirty="0" smtClean="0"/>
              <a:t>While at the same churn rates of customers using status 87 steadily grows and reaches 34% by March 2017. 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Roboto"/>
              <a:cs typeface="Roboto"/>
              <a:sym typeface="Roboto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 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610707151"/>
              </p:ext>
            </p:extLst>
          </p:nvPr>
        </p:nvGraphicFramePr>
        <p:xfrm>
          <a:off x="164200" y="2726137"/>
          <a:ext cx="4920900" cy="177903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62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2246">
                  <a:extLst>
                    <a:ext uri="{9D8B030D-6E8A-4147-A177-3AD203B41FA5}">
                      <a16:colId xmlns:a16="http://schemas.microsoft.com/office/drawing/2014/main" val="3450544186"/>
                    </a:ext>
                  </a:extLst>
                </a:gridCol>
                <a:gridCol w="1887329">
                  <a:extLst>
                    <a:ext uri="{9D8B030D-6E8A-4147-A177-3AD203B41FA5}">
                      <a16:colId xmlns:a16="http://schemas.microsoft.com/office/drawing/2014/main" val="1818007718"/>
                    </a:ext>
                  </a:extLst>
                </a:gridCol>
              </a:tblGrid>
              <a:tr h="47215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churn_rate_87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churn_rate_30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627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0.08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5627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0.28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0.07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5627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0.34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0.11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210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rgbClr val="295269"/>
                </a:solidFill>
              </a:rPr>
              <a:t>Table </a:t>
            </a:r>
            <a:r>
              <a:rPr lang="en" b="1" dirty="0">
                <a:solidFill>
                  <a:srgbClr val="295269"/>
                </a:solidFill>
              </a:rPr>
              <a:t>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Getting familiar with the data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Calculating churn rate for each segment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Getting familiar with the data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95269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247874"/>
            <a:ext cx="8520600" cy="176323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1831623872"/>
              </p:ext>
            </p:extLst>
          </p:nvPr>
        </p:nvGraphicFramePr>
        <p:xfrm>
          <a:off x="177975" y="2043112"/>
          <a:ext cx="8520600" cy="12967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83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98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9340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solidFill>
                            <a:schemeClr val="bg1"/>
                          </a:solidFill>
                        </a:rPr>
                        <a:t>subscription_start</a:t>
                      </a:r>
                      <a:endParaRPr lang="en-US" sz="1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solidFill>
                            <a:schemeClr val="bg1"/>
                          </a:solidFill>
                        </a:rPr>
                        <a:t>subscription_end</a:t>
                      </a:r>
                      <a:endParaRPr lang="en-US" sz="1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segment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3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2017-01-17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340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2017-02-07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8348595"/>
                  </a:ext>
                </a:extLst>
              </a:tr>
              <a:tr h="2593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8867616"/>
                  </a:ext>
                </a:extLst>
              </a:tr>
              <a:tr h="259340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2017-03-07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1739316"/>
                  </a:ext>
                </a:extLst>
              </a:tr>
            </a:tbl>
          </a:graphicData>
        </a:graphic>
      </p:graphicFrame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77975" y="366262"/>
            <a:ext cx="8329524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We</a:t>
            </a:r>
            <a:r>
              <a:rPr kumimoji="0" lang="en-US" altLang="en-US" sz="1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are working with fake dataset for </a:t>
            </a:r>
            <a:r>
              <a:rPr kumimoji="0" lang="en-US" altLang="en-US" sz="10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Codeflix</a:t>
            </a:r>
            <a:r>
              <a:rPr kumimoji="0" lang="en-US" altLang="en-US" sz="1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. Here we are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particularly interested in how the churn compares between two segments of users.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Provided dataset containing subscription data for users who were acquired through two distinct channels.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The dataset contains one SQL table “subscriptions”. Example of data provided below. Within the table, there are 4 columns: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id - the subscription id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subscription_start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- the start date of the subscription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subscription_end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- the end date of the subscription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segment - this identifies which segment the subscription owner belongs to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Codeflix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requires a minimum subscription length of 31 days, so a user can never start and end their subscription in the same month.</a:t>
            </a:r>
          </a:p>
        </p:txBody>
      </p:sp>
      <p:sp>
        <p:nvSpPr>
          <p:cNvPr id="8" name="Shape 316"/>
          <p:cNvSpPr txBox="1"/>
          <p:nvPr/>
        </p:nvSpPr>
        <p:spPr>
          <a:xfrm>
            <a:off x="177975" y="3372023"/>
            <a:ext cx="8520600" cy="55227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000" dirty="0" smtClean="0">
                <a:latin typeface="+mn-lt"/>
              </a:rPr>
              <a:t>Determining </a:t>
            </a:r>
            <a:r>
              <a:rPr lang="en-US" sz="1000" dirty="0">
                <a:latin typeface="+mn-lt"/>
              </a:rPr>
              <a:t>the range of months of data </a:t>
            </a:r>
            <a:r>
              <a:rPr lang="en-US" sz="1000" dirty="0" smtClean="0">
                <a:latin typeface="+mn-lt"/>
              </a:rPr>
              <a:t>provided.</a:t>
            </a:r>
            <a:endParaRPr lang="en-US" sz="1000" dirty="0">
              <a:latin typeface="+mn-lt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000" dirty="0" smtClean="0">
                <a:latin typeface="+mn-lt"/>
                <a:ea typeface="Roboto"/>
                <a:cs typeface="Roboto"/>
                <a:sym typeface="Roboto"/>
              </a:rPr>
              <a:t>We will be working with months in range between December 2016 and March 2017 inclusive.</a:t>
            </a:r>
            <a:endParaRPr sz="1000" dirty="0">
              <a:latin typeface="+mn-lt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482285"/>
              </p:ext>
            </p:extLst>
          </p:nvPr>
        </p:nvGraphicFramePr>
        <p:xfrm>
          <a:off x="177975" y="4019550"/>
          <a:ext cx="3492225" cy="77432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127600">
                  <a:extLst>
                    <a:ext uri="{9D8B030D-6E8A-4147-A177-3AD203B41FA5}">
                      <a16:colId xmlns:a16="http://schemas.microsoft.com/office/drawing/2014/main" val="229591648"/>
                    </a:ext>
                  </a:extLst>
                </a:gridCol>
                <a:gridCol w="1364625">
                  <a:extLst>
                    <a:ext uri="{9D8B030D-6E8A-4147-A177-3AD203B41FA5}">
                      <a16:colId xmlns:a16="http://schemas.microsoft.com/office/drawing/2014/main" val="2910994360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algn="ctr"/>
                      <a:r>
                        <a:rPr lang="en-US" sz="1000" b="1" i="0" dirty="0" err="1" smtClean="0">
                          <a:solidFill>
                            <a:schemeClr val="bg1"/>
                          </a:solidFill>
                        </a:rPr>
                        <a:t>first_date</a:t>
                      </a:r>
                      <a:endParaRPr lang="en-US" sz="1000" b="1" i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dirty="0" err="1" smtClean="0">
                          <a:solidFill>
                            <a:schemeClr val="bg1"/>
                          </a:solidFill>
                        </a:rPr>
                        <a:t>last_date</a:t>
                      </a:r>
                      <a:endParaRPr sz="1000" b="1" i="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843858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2016-12-01</a:t>
                      </a:r>
                    </a:p>
                  </a:txBody>
                  <a:tcPr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/>
                        <a:t>2017-03-31</a:t>
                      </a:r>
                      <a:endParaRPr sz="1000" dirty="0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69858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5659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4800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kumimoji="0" lang="en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Black"/>
                <a:ea typeface="Roboto Black"/>
                <a:cs typeface="Roboto Black"/>
                <a:sym typeface="Roboto Black"/>
              </a:rPr>
              <a:t>. Calculating churn</a:t>
            </a:r>
            <a:r>
              <a:rPr kumimoji="0" lang="en" sz="4800" b="0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Black"/>
                <a:ea typeface="Roboto Black"/>
                <a:cs typeface="Roboto Black"/>
                <a:sym typeface="Roboto Black"/>
              </a:rPr>
              <a:t> rate for each segment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3374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Steps to acquiring charn rates: month table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88479" y="1202385"/>
            <a:ext cx="3870900" cy="258481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WITH month AS (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SELECT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'2017-01-01'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,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'2017-01-31'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last_day</a:t>
            </a:r>
            <a:endParaRPr lang="en-US" sz="900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UNION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SELECT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'2017-02-01'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,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'2017-02-28'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last_day</a:t>
            </a:r>
            <a:endParaRPr lang="en-US" sz="900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UNION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SELECT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'2017-03-01'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,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'2017-03-31'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last_day</a:t>
            </a:r>
            <a:endParaRPr lang="en-US" sz="900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)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SELECT *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FROM month;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64200" y="1202385"/>
            <a:ext cx="4920900" cy="1025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4021982256"/>
              </p:ext>
            </p:extLst>
          </p:nvPr>
        </p:nvGraphicFramePr>
        <p:xfrm>
          <a:off x="164200" y="2363972"/>
          <a:ext cx="4920900" cy="142322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1578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3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solidFill>
                            <a:schemeClr val="bg1"/>
                          </a:solidFill>
                        </a:rPr>
                        <a:t>first_day</a:t>
                      </a:r>
                      <a:endParaRPr lang="en-US" sz="1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 err="1">
                          <a:solidFill>
                            <a:schemeClr val="bg1"/>
                          </a:solidFill>
                        </a:rPr>
                        <a:t>last_day</a:t>
                      </a:r>
                      <a:endParaRPr lang="en-US" sz="1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64200" y="1193668"/>
            <a:ext cx="4568879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We</a:t>
            </a:r>
            <a:r>
              <a:rPr kumimoji="0" lang="en-US" altLang="en-US" sz="1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are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calculating the churn rate for both segments (87 and 30) over the first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3 months of 2017 (we can’t calculate it for December, since there are no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subscription_end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values yet).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 smtClean="0">
                <a:solidFill>
                  <a:schemeClr val="tx1"/>
                </a:solidFill>
                <a:latin typeface="+mn-lt"/>
              </a:rPr>
              <a:t>Starting by creating ‘month’ table</a:t>
            </a:r>
            <a:endParaRPr kumimoji="0" lang="en-US" alt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kumimoji="0" lang="en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Steps to acquiring charn rates: </a:t>
            </a:r>
            <a:r>
              <a:rPr kumimoji="0" lang="en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cross_join</a:t>
            </a:r>
            <a:r>
              <a:rPr kumimoji="0" lang="en" sz="2400" b="1" i="0" u="none" strike="noStrike" kern="0" cap="none" spc="0" normalizeH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kumimoji="0" lang="en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table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95269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55654" y="1378397"/>
            <a:ext cx="3870900" cy="297320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WITH month AS (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SELECT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'2017-01-01'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,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'2017-01-31'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last_day</a:t>
            </a:r>
            <a:endParaRPr lang="en-US" sz="900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UNION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SELECT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'2017-02-01'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,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'2017-02-28'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last_day</a:t>
            </a:r>
            <a:endParaRPr lang="en-US" sz="900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UNION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SELECT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'2017-03-01'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,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'2017-03-31' as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last_day</a:t>
            </a:r>
            <a:endParaRPr lang="en-US" sz="900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),</a:t>
            </a:r>
          </a:p>
          <a:p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cross_join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AS (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SELECT *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FROM subscriptions 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CROSS JOIN month)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SELECT *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FROM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cross_join</a:t>
            </a:r>
            <a:endParaRPr lang="en-US" sz="900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LIMIT 10;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899524301"/>
              </p:ext>
            </p:extLst>
          </p:nvPr>
        </p:nvGraphicFramePr>
        <p:xfrm>
          <a:off x="211092" y="1378397"/>
          <a:ext cx="4801693" cy="2973206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65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3582">
                  <a:extLst>
                    <a:ext uri="{9D8B030D-6E8A-4147-A177-3AD203B41FA5}">
                      <a16:colId xmlns:a16="http://schemas.microsoft.com/office/drawing/2014/main" val="3029629878"/>
                    </a:ext>
                  </a:extLst>
                </a:gridCol>
                <a:gridCol w="926233">
                  <a:extLst>
                    <a:ext uri="{9D8B030D-6E8A-4147-A177-3AD203B41FA5}">
                      <a16:colId xmlns:a16="http://schemas.microsoft.com/office/drawing/2014/main" val="2107325991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32367717"/>
                    </a:ext>
                  </a:extLst>
                </a:gridCol>
                <a:gridCol w="834068">
                  <a:extLst>
                    <a:ext uri="{9D8B030D-6E8A-4147-A177-3AD203B41FA5}">
                      <a16:colId xmlns:a16="http://schemas.microsoft.com/office/drawing/2014/main" val="2101318444"/>
                    </a:ext>
                  </a:extLst>
                </a:gridCol>
                <a:gridCol w="8306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16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bg1"/>
                          </a:solidFill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subscription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_start</a:t>
                      </a:r>
                      <a:endParaRPr 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chemeClr val="bg1"/>
                          </a:solidFill>
                        </a:rPr>
                        <a:t>subscription_end</a:t>
                      </a:r>
                      <a:endParaRPr 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chemeClr val="bg1"/>
                          </a:solidFill>
                        </a:rPr>
                        <a:t>segment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chemeClr val="bg1"/>
                          </a:solidFill>
                        </a:rPr>
                        <a:t>first_day</a:t>
                      </a:r>
                      <a:endParaRPr 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chemeClr val="bg1"/>
                          </a:solidFill>
                        </a:rPr>
                        <a:t>last_day</a:t>
                      </a:r>
                      <a:endParaRPr 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714"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9299"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243"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284"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0065088"/>
                  </a:ext>
                </a:extLst>
              </a:tr>
              <a:tr h="252011"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6356892"/>
                  </a:ext>
                </a:extLst>
              </a:tr>
              <a:tr h="252011"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0469434"/>
                  </a:ext>
                </a:extLst>
              </a:tr>
              <a:tr h="252011"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2017-03-07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57888"/>
                  </a:ext>
                </a:extLst>
              </a:tr>
              <a:tr h="252011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2017-03-07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9746447"/>
                  </a:ext>
                </a:extLst>
              </a:tr>
              <a:tr h="252011"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2017-03-07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8843099"/>
                  </a:ext>
                </a:extLst>
              </a:tr>
              <a:tr h="252011"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2017-02-12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31446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210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kumimoji="0" lang="en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2.3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Steps to acquiring charn rates: </a:t>
            </a:r>
            <a:r>
              <a:rPr kumimoji="0" lang="en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status table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95269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88479" y="1092591"/>
            <a:ext cx="3870900" cy="396239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800" dirty="0" smtClean="0">
                <a:latin typeface="Roboto" panose="020B0604020202020204" charset="0"/>
                <a:ea typeface="Roboto" panose="020B0604020202020204" charset="0"/>
              </a:rPr>
              <a:t>…</a:t>
            </a:r>
          </a:p>
          <a:p>
            <a:r>
              <a:rPr lang="en-US" sz="800" dirty="0" smtClean="0">
                <a:latin typeface="Roboto" panose="020B0604020202020204" charset="0"/>
                <a:ea typeface="Roboto" panose="020B0604020202020204" charset="0"/>
              </a:rPr>
              <a:t>status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AS (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SELECT id, 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AS month, 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CASE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  WHEN segment == 87 AND (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subscription_start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&lt; 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) THEN 1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  ELSE 0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END AS is_active_87,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CASE 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  WHEN segment == 30 AND (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subscription_start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&lt; 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) THEN 1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  ELSE 0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END AS is_active_30,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CASE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  WHEN segment == 87 AND (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subscription_end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BETWEEN 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AND 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last_day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) THEN 1 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  ELSE 0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END AS is_canceled_87,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CASE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  WHEN segment == 30 AND (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subscription_end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BETWEEN 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first_day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AND 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last_day</a:t>
            </a:r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) THEN 1 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  ELSE 0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  END AS is_canceled_30    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  FROM </a:t>
            </a:r>
            <a:r>
              <a:rPr lang="en-US" sz="800" dirty="0" err="1">
                <a:latin typeface="Roboto" panose="020B0604020202020204" charset="0"/>
                <a:ea typeface="Roboto" panose="020B0604020202020204" charset="0"/>
              </a:rPr>
              <a:t>cross_join</a:t>
            </a:r>
            <a:endParaRPr lang="en-US" sz="800" dirty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)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SELECT *</a:t>
            </a:r>
          </a:p>
          <a:p>
            <a:r>
              <a:rPr lang="en-US" sz="800" dirty="0">
                <a:latin typeface="Roboto" panose="020B0604020202020204" charset="0"/>
                <a:ea typeface="Roboto" panose="020B0604020202020204" charset="0"/>
              </a:rPr>
              <a:t>FROM status;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64200" y="1092592"/>
            <a:ext cx="4920900" cy="117230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Roboto"/>
                <a:cs typeface="Roboto"/>
                <a:sym typeface="Roboto"/>
              </a:rPr>
              <a:t>Creating ‘status’ table from ‘</a:t>
            </a:r>
            <a:r>
              <a:rPr kumimoji="0" lang="en-US" sz="1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Roboto"/>
                <a:cs typeface="Roboto"/>
                <a:sym typeface="Roboto"/>
              </a:rPr>
              <a:t>cross_join</a:t>
            </a:r>
            <a:r>
              <a:rPr lang="en-US" sz="1000" dirty="0" smtClean="0">
                <a:latin typeface="+mn-lt"/>
                <a:ea typeface="Roboto"/>
                <a:cs typeface="Roboto"/>
                <a:sym typeface="Roboto"/>
              </a:rPr>
              <a:t>’ table. 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000" dirty="0" smtClean="0">
              <a:latin typeface="+mn-lt"/>
              <a:ea typeface="Roboto"/>
              <a:cs typeface="Roboto"/>
              <a:sym typeface="Roboto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Roboto"/>
                <a:cs typeface="Roboto"/>
                <a:sym typeface="Roboto"/>
              </a:rPr>
              <a:t>Here we creating columns ‘</a:t>
            </a:r>
            <a:r>
              <a:rPr kumimoji="0" lang="en-US" sz="1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Roboto"/>
                <a:cs typeface="Roboto"/>
                <a:sym typeface="Roboto"/>
              </a:rPr>
              <a:t>is_acrive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Roboto"/>
                <a:cs typeface="Roboto"/>
                <a:sym typeface="Roboto"/>
              </a:rPr>
              <a:t>’ and ‘</a:t>
            </a:r>
            <a:r>
              <a:rPr kumimoji="0" lang="en-US" sz="1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Roboto"/>
                <a:cs typeface="Roboto"/>
                <a:sym typeface="Roboto"/>
              </a:rPr>
              <a:t>is_canceled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Roboto"/>
                <a:cs typeface="Roboto"/>
                <a:sym typeface="Roboto"/>
              </a:rPr>
              <a:t>’ for each status</a:t>
            </a:r>
            <a:r>
              <a:rPr kumimoji="0" lang="en-US" sz="10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Roboto"/>
                <a:cs typeface="Roboto"/>
                <a:sym typeface="Roboto"/>
              </a:rPr>
              <a:t> to find any users who existed prior beginning of the month or who canceled during this month, marking them with 1, otherwise 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Roboto"/>
                <a:cs typeface="Roboto"/>
                <a:sym typeface="Roboto"/>
              </a:rPr>
              <a:t>with 0.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 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4211614998"/>
              </p:ext>
            </p:extLst>
          </p:nvPr>
        </p:nvGraphicFramePr>
        <p:xfrm>
          <a:off x="164200" y="2323903"/>
          <a:ext cx="4920896" cy="2731086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65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9994">
                  <a:extLst>
                    <a:ext uri="{9D8B030D-6E8A-4147-A177-3AD203B41FA5}">
                      <a16:colId xmlns:a16="http://schemas.microsoft.com/office/drawing/2014/main" val="3450544186"/>
                    </a:ext>
                  </a:extLst>
                </a:gridCol>
                <a:gridCol w="933157">
                  <a:extLst>
                    <a:ext uri="{9D8B030D-6E8A-4147-A177-3AD203B41FA5}">
                      <a16:colId xmlns:a16="http://schemas.microsoft.com/office/drawing/2014/main" val="1818007718"/>
                    </a:ext>
                  </a:extLst>
                </a:gridCol>
                <a:gridCol w="928468">
                  <a:extLst>
                    <a:ext uri="{9D8B030D-6E8A-4147-A177-3AD203B41FA5}">
                      <a16:colId xmlns:a16="http://schemas.microsoft.com/office/drawing/2014/main" val="3080498600"/>
                    </a:ext>
                  </a:extLst>
                </a:gridCol>
                <a:gridCol w="900332">
                  <a:extLst>
                    <a:ext uri="{9D8B030D-6E8A-4147-A177-3AD203B41FA5}">
                      <a16:colId xmlns:a16="http://schemas.microsoft.com/office/drawing/2014/main" val="886767664"/>
                    </a:ext>
                  </a:extLst>
                </a:gridCol>
                <a:gridCol w="963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907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is_active_87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is_active_30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is_canceled_87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</a:rPr>
                        <a:t>is_canceled_30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586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586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586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9522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7111033"/>
                  </a:ext>
                </a:extLst>
              </a:tr>
              <a:tr h="309522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1597362"/>
                  </a:ext>
                </a:extLst>
              </a:tr>
              <a:tr h="309522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5893553"/>
                  </a:ext>
                </a:extLst>
              </a:tr>
              <a:tr h="309522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11295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8759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2.4 </a:t>
            </a: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Steps to acquiring charn rates: </a:t>
            </a:r>
            <a:r>
              <a:rPr kumimoji="0" lang="en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29526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status_aggregate table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95269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83789" y="1628071"/>
            <a:ext cx="3870900" cy="248711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B0604020202020204" charset="0"/>
                <a:ea typeface="Roboto" panose="020B0604020202020204" charset="0"/>
                <a:cs typeface="Arial"/>
                <a:sym typeface="Arial"/>
              </a:rPr>
              <a:t>…</a:t>
            </a:r>
          </a:p>
          <a:p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s</a:t>
            </a:r>
            <a:r>
              <a:rPr lang="en-US" sz="900" dirty="0" err="1" smtClean="0">
                <a:latin typeface="Roboto" panose="020B0604020202020204" charset="0"/>
                <a:ea typeface="Roboto" panose="020B0604020202020204" charset="0"/>
              </a:rPr>
              <a:t>tatus_aggregate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AS (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SELECT </a:t>
            </a:r>
            <a:r>
              <a:rPr lang="en-US" sz="900" dirty="0" smtClean="0">
                <a:latin typeface="Roboto" panose="020B0604020202020204" charset="0"/>
                <a:ea typeface="Roboto" panose="020B0604020202020204" charset="0"/>
              </a:rPr>
              <a:t>month, 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900" dirty="0" smtClean="0">
                <a:latin typeface="Roboto" panose="020B0604020202020204" charset="0"/>
                <a:ea typeface="Roboto" panose="020B0604020202020204" charset="0"/>
              </a:rPr>
              <a:t>                SUM(is_active_87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) AS sum_active_87, </a:t>
            </a:r>
            <a:endParaRPr lang="en-US" sz="900" dirty="0" smtClean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 smtClean="0">
                <a:latin typeface="Roboto" panose="020B0604020202020204" charset="0"/>
                <a:ea typeface="Roboto" panose="020B0604020202020204" charset="0"/>
              </a:rPr>
              <a:t>                 SUM(is_active_30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) AS sum_ctive_30, </a:t>
            </a:r>
            <a:endParaRPr lang="en-US" sz="900" dirty="0" smtClean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 smtClean="0">
                <a:latin typeface="Roboto" panose="020B0604020202020204" charset="0"/>
                <a:ea typeface="Roboto" panose="020B0604020202020204" charset="0"/>
              </a:rPr>
              <a:t>                 SUM(is_canceled_87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) AS sum_canceled_87, </a:t>
            </a:r>
            <a:endParaRPr lang="en-US" sz="900" dirty="0" smtClean="0">
              <a:latin typeface="Roboto" panose="020B0604020202020204" charset="0"/>
              <a:ea typeface="Roboto" panose="020B0604020202020204" charset="0"/>
            </a:endParaRPr>
          </a:p>
          <a:p>
            <a:r>
              <a:rPr lang="en-US" sz="900" dirty="0" smtClean="0">
                <a:latin typeface="Roboto" panose="020B0604020202020204" charset="0"/>
                <a:ea typeface="Roboto" panose="020B0604020202020204" charset="0"/>
              </a:rPr>
              <a:t>                 SUM(is_canceled_30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) AS sum_canceled_30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FROM status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  GROUP BY month)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SELECT *</a:t>
            </a:r>
          </a:p>
          <a:p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FROM </a:t>
            </a:r>
            <a:r>
              <a:rPr lang="en-US" sz="900" dirty="0" err="1">
                <a:latin typeface="Roboto" panose="020B0604020202020204" charset="0"/>
                <a:ea typeface="Roboto" panose="020B0604020202020204" charset="0"/>
              </a:rPr>
              <a:t>status_aggregate</a:t>
            </a:r>
            <a:r>
              <a:rPr lang="en-US" sz="900" dirty="0">
                <a:latin typeface="Roboto" panose="020B0604020202020204" charset="0"/>
                <a:ea typeface="Roboto" panose="020B0604020202020204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64200" y="1628071"/>
            <a:ext cx="4920900" cy="60022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"/>
                <a:cs typeface="Roboto"/>
                <a:sym typeface="Roboto"/>
              </a:rPr>
              <a:t>Creating ‘</a:t>
            </a:r>
            <a:r>
              <a:rPr kumimoji="0" lang="en-US" sz="1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"/>
                <a:cs typeface="Roboto"/>
                <a:sym typeface="Roboto"/>
              </a:rPr>
              <a:t>status_aggregate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"/>
                <a:cs typeface="Roboto"/>
                <a:sym typeface="Roboto"/>
              </a:rPr>
              <a:t>’ table,</a:t>
            </a:r>
            <a:r>
              <a:rPr kumimoji="0" lang="en-US" sz="10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"/>
                <a:cs typeface="Roboto"/>
                <a:sym typeface="Roboto"/>
              </a:rPr>
              <a:t> were we display sums for each canceled and active status grouped by month, that is needed to calculate churn rates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Roboto"/>
                <a:cs typeface="Roboto"/>
                <a:sym typeface="Roboto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 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618152995"/>
              </p:ext>
            </p:extLst>
          </p:nvPr>
        </p:nvGraphicFramePr>
        <p:xfrm>
          <a:off x="164200" y="2336146"/>
          <a:ext cx="4920900" cy="177903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872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9655">
                  <a:extLst>
                    <a:ext uri="{9D8B030D-6E8A-4147-A177-3AD203B41FA5}">
                      <a16:colId xmlns:a16="http://schemas.microsoft.com/office/drawing/2014/main" val="3450544186"/>
                    </a:ext>
                  </a:extLst>
                </a:gridCol>
                <a:gridCol w="1015205">
                  <a:extLst>
                    <a:ext uri="{9D8B030D-6E8A-4147-A177-3AD203B41FA5}">
                      <a16:colId xmlns:a16="http://schemas.microsoft.com/office/drawing/2014/main" val="1818007718"/>
                    </a:ext>
                  </a:extLst>
                </a:gridCol>
                <a:gridCol w="1154452">
                  <a:extLst>
                    <a:ext uri="{9D8B030D-6E8A-4147-A177-3AD203B41FA5}">
                      <a16:colId xmlns:a16="http://schemas.microsoft.com/office/drawing/2014/main" val="3080498600"/>
                    </a:ext>
                  </a:extLst>
                </a:gridCol>
                <a:gridCol w="1119468">
                  <a:extLst>
                    <a:ext uri="{9D8B030D-6E8A-4147-A177-3AD203B41FA5}">
                      <a16:colId xmlns:a16="http://schemas.microsoft.com/office/drawing/2014/main" val="886767664"/>
                    </a:ext>
                  </a:extLst>
                </a:gridCol>
              </a:tblGrid>
              <a:tr h="472154"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>
                          <a:solidFill>
                            <a:schemeClr val="bg1"/>
                          </a:solidFill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sum</a:t>
                      </a:r>
                    </a:p>
                    <a:p>
                      <a:pPr algn="ctr"/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_</a:t>
                      </a:r>
                      <a:r>
                        <a:rPr lang="en-US" sz="800" b="1" dirty="0">
                          <a:solidFill>
                            <a:schemeClr val="bg1"/>
                          </a:solidFill>
                        </a:rPr>
                        <a:t>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>
                          <a:solidFill>
                            <a:schemeClr val="bg1"/>
                          </a:solidFill>
                        </a:rPr>
                        <a:t>sum_ctive_30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>
                          <a:solidFill>
                            <a:schemeClr val="bg1"/>
                          </a:solidFill>
                        </a:rPr>
                        <a:t>sum_canceled_87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>
                          <a:solidFill>
                            <a:schemeClr val="bg1"/>
                          </a:solidFill>
                        </a:rPr>
                        <a:t>sum_canceled_30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627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5627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537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540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5627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759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778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3877739" y="2417862"/>
            <a:ext cx="13885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Monaco, Menlo,  Ubuntu Mono"/>
              </a:rPr>
              <a:t>sum_active_87</a:t>
            </a:r>
          </a:p>
        </p:txBody>
      </p:sp>
      <p:sp>
        <p:nvSpPr>
          <p:cNvPr id="3" name="Rectangle 2"/>
          <p:cNvSpPr/>
          <p:nvPr/>
        </p:nvSpPr>
        <p:spPr>
          <a:xfrm>
            <a:off x="3877739" y="2417862"/>
            <a:ext cx="13885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Monaco, Menlo,  Ubuntu Mono"/>
              </a:rPr>
              <a:t>sum_active_87</a:t>
            </a:r>
          </a:p>
        </p:txBody>
      </p:sp>
    </p:spTree>
    <p:extLst>
      <p:ext uri="{BB962C8B-B14F-4D97-AF65-F5344CB8AC3E}">
        <p14:creationId xmlns:p14="http://schemas.microsoft.com/office/powerpoint/2010/main" val="176638988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623</Words>
  <Application>Microsoft Office PowerPoint</Application>
  <PresentationFormat>On-screen Show (16:9)</PresentationFormat>
  <Paragraphs>300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Roboto Black</vt:lpstr>
      <vt:lpstr>Monaco, Menlo,  Ubuntu Mono</vt:lpstr>
      <vt:lpstr>Roboto Thin</vt:lpstr>
      <vt:lpstr>Arial</vt:lpstr>
      <vt:lpstr>Courier New</vt:lpstr>
      <vt:lpstr>Dosis</vt:lpstr>
      <vt:lpstr>Roboto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Anja</dc:creator>
  <cp:lastModifiedBy>Anja</cp:lastModifiedBy>
  <cp:revision>22</cp:revision>
  <dcterms:modified xsi:type="dcterms:W3CDTF">2022-04-28T21:39:49Z</dcterms:modified>
</cp:coreProperties>
</file>